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7" r:id="rId3"/>
    <p:sldId id="264" r:id="rId4"/>
    <p:sldId id="265" r:id="rId5"/>
    <p:sldId id="259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4" autoAdjust="0"/>
    <p:restoredTop sz="94692" autoAdjust="0"/>
  </p:normalViewPr>
  <p:slideViewPr>
    <p:cSldViewPr>
      <p:cViewPr varScale="1">
        <p:scale>
          <a:sx n="54" d="100"/>
          <a:sy n="54" d="100"/>
        </p:scale>
        <p:origin x="-126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4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Music\Desktop\&#1055;&#1088;&#1077;&#1079;&#1077;&#1085;&#1090;&#1072;&#1094;&#1080;&#1080;\&#1055;&#1088;&#1077;&#1079;&#1080;&#1085;&#1090;&#1072;&#1094;&#1080;&#1080;%202016%20&#1075;&#1086;&#1076;&#1072;\&#1064;&#1072;&#1073;&#1083;&#1086;&#1085;&#1099;%20&#1087;&#1088;&#1077;&#1079;&#1077;&#1085;&#1090;&#1072;&#1094;&#1080;&#1080;%201%20&#1082;&#1074;&#1072;&#1088;&#1090;&#1072;&#1083;%20%20-%202016%20&#1075;&#1086;&#1076;&#1072;%20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Music\Desktop\&#1055;&#1088;&#1077;&#1079;&#1077;&#1085;&#1090;&#1072;&#1094;&#1080;&#1080;\&#1055;&#1088;&#1077;&#1079;&#1080;&#1085;&#1090;&#1072;&#1094;&#1080;&#1080;%202016%20&#1075;&#1086;&#1076;&#1072;\&#1064;&#1072;&#1073;&#1083;&#1086;&#1085;&#1099;%20&#1087;&#1088;&#1077;&#1079;&#1077;&#1085;&#1090;&#1072;&#1094;&#1080;&#1080;%201%20&#1082;&#1074;&#1072;&#1088;&#1090;&#1072;&#1083;%20%20-%202016%20&#1075;&#1086;&#1076;&#1072;%20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Music\Desktop\&#1055;&#1088;&#1077;&#1079;&#1077;&#1085;&#1090;&#1072;&#1094;&#1080;&#1080;\&#1055;&#1088;&#1077;&#1079;&#1080;&#1085;&#1090;&#1072;&#1094;&#1080;&#1080;%202016%20&#1075;&#1086;&#1076;&#1072;\&#1064;&#1072;&#1073;&#1083;&#1086;&#1085;&#1099;%20&#1087;&#1088;&#1077;&#1079;&#1077;&#1085;&#1090;&#1072;&#1094;&#1080;&#1080;%201%20&#1082;&#1074;&#1072;&#1088;&#1090;&#1072;&#1083;%20%20-%202016%20&#1075;&#1086;&#1076;&#1072;%20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Music\Desktop\&#1055;&#1088;&#1077;&#1079;&#1077;&#1085;&#1090;&#1072;&#1094;&#1080;&#1080;\&#1055;&#1088;&#1077;&#1079;&#1080;&#1085;&#1090;&#1072;&#1094;&#1080;&#1080;%202016%20&#1075;&#1086;&#1076;&#1072;\&#1064;&#1072;&#1073;&#1083;&#1086;&#1085;&#1099;%20&#1087;&#1088;&#1077;&#1079;&#1077;&#1085;&#1090;&#1072;&#1094;&#1080;&#1080;%201%20&#1082;&#1074;&#1072;&#1088;&#1090;&#1072;&#1083;%20%20-%202016%20&#1075;&#1086;&#1076;&#1072;%2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'доходы за 1 кв. 2016 года '!$B$1</c:f>
              <c:strCache>
                <c:ptCount val="1"/>
                <c:pt idx="0">
                  <c:v>1 квартал 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7030A0"/>
              </a:solidFill>
            </c:spPr>
          </c:dPt>
          <c:dLbls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'доходы за 1 кв. 2016 года '!$A$2:$A$4</c:f>
              <c:strCache>
                <c:ptCount val="3"/>
                <c:pt idx="0">
                  <c:v>Доходы</c:v>
                </c:pt>
                <c:pt idx="1">
                  <c:v>Расходы </c:v>
                </c:pt>
                <c:pt idx="2">
                  <c:v>Дефицит</c:v>
                </c:pt>
              </c:strCache>
            </c:strRef>
          </c:cat>
          <c:val>
            <c:numRef>
              <c:f>'доходы за 1 кв. 2016 года '!$B$2:$B$4</c:f>
              <c:numCache>
                <c:formatCode>0.0</c:formatCode>
                <c:ptCount val="3"/>
                <c:pt idx="0" formatCode="General">
                  <c:v>5198.6000000000004</c:v>
                </c:pt>
                <c:pt idx="1">
                  <c:v>3639.1</c:v>
                </c:pt>
                <c:pt idx="2">
                  <c:v>1559.5000000000005</c:v>
                </c:pt>
              </c:numCache>
            </c:numRef>
          </c:val>
        </c:ser>
        <c:overlap val="100"/>
        <c:axId val="127187584"/>
        <c:axId val="127459712"/>
      </c:barChart>
      <c:catAx>
        <c:axId val="127187584"/>
        <c:scaling>
          <c:orientation val="minMax"/>
        </c:scaling>
        <c:axPos val="b"/>
        <c:numFmt formatCode="General" sourceLinked="1"/>
        <c:tickLblPos val="nextTo"/>
        <c:crossAx val="127459712"/>
        <c:crosses val="autoZero"/>
        <c:auto val="1"/>
        <c:lblAlgn val="ctr"/>
        <c:lblOffset val="100"/>
      </c:catAx>
      <c:valAx>
        <c:axId val="127459712"/>
        <c:scaling>
          <c:orientation val="minMax"/>
        </c:scaling>
        <c:axPos val="l"/>
        <c:majorGridlines/>
        <c:numFmt formatCode="General" sourceLinked="1"/>
        <c:tickLblPos val="nextTo"/>
        <c:crossAx val="127187584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'ст-ра  дохода за пер. квар.2016'!$A$2</c:f>
              <c:strCache>
                <c:ptCount val="1"/>
                <c:pt idx="0">
                  <c:v>Налоговые 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8.3333333333333367E-3"/>
                  <c:y val="3.7037037037037056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4.6296296296296328E-3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'ст-ра  дохода за пер. квар.2016'!$B$1:$C$1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'ст-ра  дохода за пер. квар.2016'!$B$2:$C$2</c:f>
              <c:numCache>
                <c:formatCode>General</c:formatCode>
                <c:ptCount val="2"/>
                <c:pt idx="0">
                  <c:v>11260.3</c:v>
                </c:pt>
                <c:pt idx="1">
                  <c:v>3063.8</c:v>
                </c:pt>
              </c:numCache>
            </c:numRef>
          </c:val>
        </c:ser>
        <c:ser>
          <c:idx val="1"/>
          <c:order val="1"/>
          <c:tx>
            <c:strRef>
              <c:f>'ст-ра  дохода за пер. квар.2016'!$A$3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0.1"/>
                  <c:y val="-4.6296296296296328E-3"/>
                </c:manualLayout>
              </c:layout>
              <c:showVal val="1"/>
            </c:dLbl>
            <c:dLbl>
              <c:idx val="1"/>
              <c:layout>
                <c:manualLayout>
                  <c:x val="0.10833333333333336"/>
                  <c:y val="-1.8518518518518531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'ст-ра  дохода за пер. квар.2016'!$B$1:$C$1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'ст-ра  дохода за пер. квар.2016'!$B$3:$C$3</c:f>
              <c:numCache>
                <c:formatCode>General</c:formatCode>
                <c:ptCount val="2"/>
                <c:pt idx="0">
                  <c:v>728</c:v>
                </c:pt>
                <c:pt idx="1">
                  <c:v>74.3</c:v>
                </c:pt>
              </c:numCache>
            </c:numRef>
          </c:val>
        </c:ser>
        <c:ser>
          <c:idx val="2"/>
          <c:order val="2"/>
          <c:tx>
            <c:strRef>
              <c:f>'ст-ра  дохода за пер. квар.2016'!$A$4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1"/>
              <c:layout>
                <c:manualLayout>
                  <c:x val="1.1111111111111122E-2"/>
                  <c:y val="-6.0185185185185147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'ст-ра  дохода за пер. квар.2016'!$B$1:$C$1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'ст-ра  дохода за пер. квар.2016'!$B$4:$C$4</c:f>
              <c:numCache>
                <c:formatCode>0.0</c:formatCode>
                <c:ptCount val="2"/>
                <c:pt idx="0">
                  <c:v>9102.4</c:v>
                </c:pt>
                <c:pt idx="1">
                  <c:v>2060.4</c:v>
                </c:pt>
              </c:numCache>
            </c:numRef>
          </c:val>
        </c:ser>
        <c:ser>
          <c:idx val="3"/>
          <c:order val="3"/>
          <c:tx>
            <c:strRef>
              <c:f>'ст-ра  дохода за пер. квар.2016'!$A$5</c:f>
              <c:strCache>
                <c:ptCount val="1"/>
              </c:strCache>
            </c:strRef>
          </c:tx>
          <c:cat>
            <c:strRef>
              <c:f>'ст-ра  дохода за пер. квар.2016'!$B$1:$C$1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'ст-ра  дохода за пер. квар.2016'!$B$5:$C$5</c:f>
              <c:numCache>
                <c:formatCode>General</c:formatCode>
                <c:ptCount val="2"/>
              </c:numCache>
            </c:numRef>
          </c:val>
        </c:ser>
        <c:shape val="cylinder"/>
        <c:axId val="127496192"/>
        <c:axId val="127497728"/>
        <c:axId val="0"/>
      </c:bar3DChart>
      <c:catAx>
        <c:axId val="1274961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7497728"/>
        <c:crosses val="autoZero"/>
        <c:auto val="1"/>
        <c:lblAlgn val="ctr"/>
        <c:lblOffset val="100"/>
      </c:catAx>
      <c:valAx>
        <c:axId val="127497728"/>
        <c:scaling>
          <c:orientation val="minMax"/>
        </c:scaling>
        <c:axPos val="l"/>
        <c:majorGridlines/>
        <c:numFmt formatCode="General" sourceLinked="1"/>
        <c:tickLblPos val="nextTo"/>
        <c:crossAx val="1274961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7931376619103143"/>
          <c:y val="0.15351692279502191"/>
          <c:w val="0.21157496730944539"/>
          <c:h val="0.63907552692361502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'Ст-ра расх. за 1 кв. 2016 '!$B$1</c:f>
              <c:strCache>
                <c:ptCount val="1"/>
                <c:pt idx="0">
                  <c:v>за первый квартал 2016 года </c:v>
                </c:pt>
              </c:strCache>
            </c:strRef>
          </c:tx>
          <c:explosion val="25"/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0070C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6"/>
            <c:spPr>
              <a:solidFill>
                <a:srgbClr val="00B050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8.7109985182832764E-2"/>
                  <c:y val="-0.18546031922378992"/>
                </c:manualLayout>
              </c:layout>
              <c:showVal val="1"/>
            </c:dLbl>
            <c:dLbl>
              <c:idx val="4"/>
              <c:layout>
                <c:manualLayout>
                  <c:x val="1.1484822636787845E-2"/>
                  <c:y val="-2.1608558172457049E-2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2.6827546624848795E-2"/>
                  <c:y val="1.855856012936757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2.7152067147499081E-2"/>
                  <c:y val="1.0341947387487397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00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'Ст-ра расх. за 1 кв. 2016 '!$A$2:$A$9</c:f>
              <c:strCache>
                <c:ptCount val="8"/>
                <c:pt idx="0">
                  <c:v>Остальные расходы</c:v>
                </c:pt>
                <c:pt idx="1">
                  <c:v>Жилищно-коммунальное хозяйство</c:v>
                </c:pt>
                <c:pt idx="2">
                  <c:v>Национальная  экономика </c:v>
                </c:pt>
                <c:pt idx="3">
                  <c:v>Национальная оборона </c:v>
                </c:pt>
                <c:pt idx="4">
                  <c:v>Национальная безопасность</c:v>
                </c:pt>
                <c:pt idx="5">
                  <c:v>Культура, кинематография</c:v>
                </c:pt>
                <c:pt idx="6">
                  <c:v>Культура и спорт </c:v>
                </c:pt>
                <c:pt idx="7">
                  <c:v>Социальная политика </c:v>
                </c:pt>
              </c:strCache>
            </c:strRef>
          </c:cat>
          <c:val>
            <c:numRef>
              <c:f>'Ст-ра расх. за 1 кв. 2016 '!$B$2:$B$9</c:f>
              <c:numCache>
                <c:formatCode>General</c:formatCode>
                <c:ptCount val="8"/>
                <c:pt idx="0">
                  <c:v>2683.2</c:v>
                </c:pt>
                <c:pt idx="1">
                  <c:v>174.9</c:v>
                </c:pt>
                <c:pt idx="2">
                  <c:v>99.7</c:v>
                </c:pt>
                <c:pt idx="3">
                  <c:v>32.1</c:v>
                </c:pt>
                <c:pt idx="4">
                  <c:v>0</c:v>
                </c:pt>
                <c:pt idx="5">
                  <c:v>572.20000000000005</c:v>
                </c:pt>
                <c:pt idx="6">
                  <c:v>60</c:v>
                </c:pt>
                <c:pt idx="7">
                  <c:v>17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50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5.5127183289158353E-2"/>
          <c:y val="2.6945308545964049E-2"/>
          <c:w val="0.65936547724855998"/>
          <c:h val="0.88499271685862069"/>
        </c:manualLayout>
      </c:layout>
      <c:bar3DChart>
        <c:barDir val="col"/>
        <c:grouping val="stacked"/>
        <c:ser>
          <c:idx val="0"/>
          <c:order val="0"/>
          <c:tx>
            <c:strRef>
              <c:f>'исп. соц. расх. за 1 кв.2016'!$A$2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1.9801980198019816E-2"/>
                  <c:y val="8.3333333333333343E-2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1.9801980198019754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'исп. соц. расх. за 1 кв.2016'!$B$1:$C$1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'исп. соц. расх. за 1 кв.2016'!$B$2:$C$2</c:f>
              <c:numCache>
                <c:formatCode>General</c:formatCode>
                <c:ptCount val="2"/>
                <c:pt idx="0">
                  <c:v>4069</c:v>
                </c:pt>
                <c:pt idx="1">
                  <c:v>572.20000000000005</c:v>
                </c:pt>
              </c:numCache>
            </c:numRef>
          </c:val>
        </c:ser>
        <c:ser>
          <c:idx val="1"/>
          <c:order val="1"/>
          <c:tx>
            <c:strRef>
              <c:f>'исп. соц. расх. за 1 кв.2016'!$A$3</c:f>
              <c:strCache>
                <c:ptCount val="1"/>
                <c:pt idx="0">
                  <c:v>Физическая культура и спорт 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3.3003300330033E-2"/>
                  <c:y val="2.1218890680033416E-17"/>
                </c:manualLayout>
              </c:layout>
              <c:showVal val="1"/>
            </c:dLbl>
            <c:dLbl>
              <c:idx val="1"/>
              <c:layout>
                <c:manualLayout>
                  <c:x val="2.9702970297029719E-2"/>
                  <c:y val="-5.0925925925925875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'исп. соц. расх. за 1 кв.2016'!$B$1:$C$1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'исп. соц. расх. за 1 кв.2016'!$B$3:$C$3</c:f>
              <c:numCache>
                <c:formatCode>0.0</c:formatCode>
                <c:ptCount val="2"/>
                <c:pt idx="0">
                  <c:v>60</c:v>
                </c:pt>
                <c:pt idx="1">
                  <c:v>15</c:v>
                </c:pt>
              </c:numCache>
            </c:numRef>
          </c:val>
        </c:ser>
        <c:ser>
          <c:idx val="2"/>
          <c:order val="2"/>
          <c:tx>
            <c:strRef>
              <c:f>'исп. соц. расх. за 1 кв.2016'!$A$4</c:f>
              <c:strCache>
                <c:ptCount val="1"/>
                <c:pt idx="0">
                  <c:v>Социальня политика 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2.9702970297029719E-2"/>
                  <c:y val="-5.5555555555555504E-2"/>
                </c:manualLayout>
              </c:layout>
              <c:showVal val="1"/>
            </c:dLbl>
            <c:dLbl>
              <c:idx val="1"/>
              <c:layout>
                <c:manualLayout>
                  <c:x val="-1.4172532417033029E-2"/>
                  <c:y val="-7.3487205125355561E-3"/>
                </c:manualLayout>
              </c:layout>
              <c:showVal val="1"/>
            </c:dLbl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'исп. соц. расх. за 1 кв.2016'!$B$1:$C$1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'исп. соц. расх. за 1 кв.2016'!$B$4:$C$4</c:f>
              <c:numCache>
                <c:formatCode>General</c:formatCode>
                <c:ptCount val="2"/>
                <c:pt idx="0">
                  <c:v>17</c:v>
                </c:pt>
                <c:pt idx="1">
                  <c:v>0</c:v>
                </c:pt>
              </c:numCache>
            </c:numRef>
          </c:val>
        </c:ser>
        <c:shape val="cylinder"/>
        <c:axId val="133044096"/>
        <c:axId val="133045632"/>
        <c:axId val="0"/>
      </c:bar3DChart>
      <c:catAx>
        <c:axId val="133044096"/>
        <c:scaling>
          <c:orientation val="minMax"/>
        </c:scaling>
        <c:axPos val="b"/>
        <c:numFmt formatCode="General" sourceLinked="1"/>
        <c:tickLblPos val="nextTo"/>
        <c:crossAx val="133045632"/>
        <c:crosses val="autoZero"/>
        <c:auto val="1"/>
        <c:lblAlgn val="ctr"/>
        <c:lblOffset val="100"/>
      </c:catAx>
      <c:valAx>
        <c:axId val="1330456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30440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306526953354392"/>
          <c:y val="0.15660032079323424"/>
          <c:w val="0.25268062973161726"/>
          <c:h val="0.67291046952464273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Glbuh\Music\Desktop\фото на магниты В.Казым\благ-во\_DSC0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27584" y="54868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Исполнение бюджета сельского поселения Верхнеказымский за 1 квартал 2016 года </a:t>
            </a:r>
          </a:p>
          <a:p>
            <a:pPr algn="ctr"/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Glbuh\Music\Desktop\фото на магниты В.Казым\Фото В.К\image.jpg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4104456" cy="3096344"/>
          </a:xfrm>
          <a:prstGeom prst="rect">
            <a:avLst/>
          </a:prstGeom>
          <a:noFill/>
        </p:spPr>
      </p:pic>
      <p:pic>
        <p:nvPicPr>
          <p:cNvPr id="1027" name="Picture 3" descr="C:\Users\Glbuh\Music\Desktop\фото на магниты В.Казым\Фото В.К\image.jpg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73016"/>
            <a:ext cx="4283968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147248" cy="6048672"/>
          </a:xfrm>
        </p:spPr>
        <p:txBody>
          <a:bodyPr>
            <a:normAutofit fontScale="92500"/>
          </a:bodyPr>
          <a:lstStyle/>
          <a:p>
            <a:pPr marL="452628" indent="-342900" algn="just">
              <a:lnSpc>
                <a:spcPct val="15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Сельское поселение Верхнеказымский в соответствии с Законом Ханты-Мансийского автономного округа – Югры от 25 ноября 2004 года № 63-оз «О статусе и границах муниципальных образований Ханты-Мансийского автономного округа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является муниципальным образованием Ханты-Мансийского автономного округа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наделенным статусом сельского поселения.</a:t>
            </a:r>
          </a:p>
          <a:p>
            <a:pPr marL="452628" indent="-342900" algn="just">
              <a:lnSpc>
                <a:spcPct val="15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Формирование бюджета сельского поселения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Верхнеказымский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осуществлялось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соответствии с Бюджетным кодексом Российской Федерации от 31 июля 1998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года                   №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145-ФЗ, приказом Министерства финансов Российской Федерации от 01 июля 2013 года № 65н «Об утверждении Указаний о порядке применения бюджетной классификации Российской Федерации», Уставом сельского поселения Верхнеказымский, решением Совета депутатов  сельского поселения Верхнеказымский от 20 ноября 2008 года № 6 «Об утверждении Положения об отдельных вопросах организации и осуществлении бюджетного процесса в сельском поселения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Верхнеказымский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 Отчет об исполнении бюджета сельского поселения Верхнеказымский за 1 квартал  2016 года утвержден постановлением администрации сельского поселения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Верхнеказымский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 06 июля 2016 года  № 89 «Об утверждении отчета об исполнении бюджета сельского поселения Верхнеказымский за 1 квартал 2016 года».</a:t>
            </a:r>
          </a:p>
          <a:p>
            <a:pPr marL="452628" indent="-342900" algn="just">
              <a:lnSpc>
                <a:spcPct val="150000"/>
              </a:lnSpc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показатели исполнения бюджета сельского поселения Верхнеказымский  за 1 квартал 2016 года (</a:t>
            </a:r>
            <a:r>
              <a:rPr lang="ru-RU" sz="2200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2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980728"/>
          <a:ext cx="829126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доходной части   сельского поселения Верхнеказымский  за</a:t>
            </a:r>
            <a:b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 квартал 2016 года (тыс. рублей) </a:t>
            </a:r>
            <a:endParaRPr lang="ru-RU" sz="2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8363272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064896" cy="720080"/>
          </a:xfrm>
        </p:spPr>
        <p:txBody>
          <a:bodyPr>
            <a:noAutofit/>
          </a:bodyPr>
          <a:lstStyle/>
          <a:p>
            <a:pPr algn="ctr"/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расходов бюджета сельского поселения Верхнеказымский за 1 квартал 2016 года ( тыс. рублей)</a:t>
            </a:r>
            <a:endParaRPr lang="ru-RU" sz="2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836327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Исполнение социальных расходов бюджета сельского поселения Верхнеказымский за 1 квартал  2016 года  (тыс. рублей)</a:t>
            </a:r>
            <a:endParaRPr lang="ru-RU" sz="2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539552" y="1268760"/>
          <a:ext cx="828092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lbuh\Music\Desktop\фото на магниты В.Казым\Фото В.К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605704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39552" y="908720"/>
            <a:ext cx="7656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 </a:t>
            </a:r>
            <a:r>
              <a:rPr lang="ru-RU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1043</TotalTime>
  <Words>254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Слайд 1</vt:lpstr>
      <vt:lpstr>Слайд 2</vt:lpstr>
      <vt:lpstr>Основные показатели исполнения бюджета сельского поселения Верхнеказымский  за 1 квартал 2016 года (тыс.руб)</vt:lpstr>
      <vt:lpstr>Исполнение доходной части   сельского поселения Верхнеказымский  за  1 квартал 2016 года (тыс. рублей) </vt:lpstr>
      <vt:lpstr>Исполнение расходов бюджета сельского поселения Верхнеказымский за 1 квартал 2016 года ( тыс. рублей)</vt:lpstr>
      <vt:lpstr> Исполнение социальных расходов бюджета сельского поселения Верхнеказымский за 1 квартал  2016 года  (тыс. рублей)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Glbuh</dc:creator>
  <cp:lastModifiedBy>Kalmairova</cp:lastModifiedBy>
  <cp:revision>119</cp:revision>
  <dcterms:created xsi:type="dcterms:W3CDTF">2015-06-08T04:38:35Z</dcterms:created>
  <dcterms:modified xsi:type="dcterms:W3CDTF">2016-12-28T11:34:47Z</dcterms:modified>
</cp:coreProperties>
</file>